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1" r:id="rId5"/>
    <p:sldId id="257" r:id="rId6"/>
    <p:sldId id="258" r:id="rId7"/>
    <p:sldId id="259" r:id="rId8"/>
    <p:sldId id="260" r:id="rId9"/>
    <p:sldId id="261" r:id="rId10"/>
    <p:sldId id="266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57200" y="21066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trike="noStrike" spc="600" noProof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rPr>
              <a:t>限额</a:t>
            </a:r>
            <a:r>
              <a:rPr lang="zh-CN" altLang="en-US" strike="noStrike" spc="600" noProof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rPr>
              <a:t>专区金融平台</a:t>
            </a:r>
            <a:r>
              <a:rPr lang="en-US" altLang="zh-CN" strike="noStrike" spc="600" noProof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rPr>
              <a:t>-</a:t>
            </a:r>
            <a:r>
              <a:rPr lang="zh-CN" altLang="en-US" strike="noStrike" spc="600" noProof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rPr>
              <a:t>电子保函</a:t>
            </a:r>
            <a:endParaRPr lang="zh-CN" altLang="en-US" strike="noStrike" spc="600" noProof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+mn-ea"/>
            </a:endParaRPr>
          </a:p>
          <a:p>
            <a:pPr fontAlgn="base"/>
            <a:r>
              <a:rPr lang="zh-CN" altLang="en-US" strike="noStrike" spc="600" noProof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rPr>
              <a:t>使用手册</a:t>
            </a:r>
            <a:endParaRPr lang="zh-CN" altLang="en-US" strike="noStrike" spc="600" noProof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+mn-ea"/>
            </a:endParaRPr>
          </a:p>
        </p:txBody>
      </p:sp>
      <p:sp>
        <p:nvSpPr>
          <p:cNvPr id="4098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69925" y="3565525"/>
            <a:ext cx="6891338" cy="630238"/>
          </a:xfrm>
        </p:spPr>
        <p:txBody>
          <a:bodyPr vert="horz" lIns="101600" tIns="38100" rIns="76200" bIns="38100" anchor="t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订正日期 ：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2025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25</a:t>
            </a:r>
            <a:r>
              <a:rPr kumimoji="0" lang="zh-CN" altLang="en-US" sz="2400" b="0" i="0" u="none" strike="noStrike" kern="1200" cap="none" spc="150" normalizeH="0" baseline="0" noProof="1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</a:rPr>
              <a:t>号</a:t>
            </a:r>
            <a:endParaRPr kumimoji="0" lang="zh-CN" altLang="en-US" sz="2400" b="0" i="0" u="none" strike="noStrike" kern="1200" cap="none" spc="150" normalizeH="0" baseline="0" noProof="1"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3073"/>
          <p:cNvSpPr>
            <a:spLocks noGrp="1"/>
          </p:cNvSpPr>
          <p:nvPr>
            <p:ph type="ctrTitle"/>
          </p:nvPr>
        </p:nvSpPr>
        <p:spPr>
          <a:xfrm>
            <a:off x="685800" y="404495"/>
            <a:ext cx="7772400" cy="43180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zh-CN" altLang="en-US" sz="2000" kern="1200" baseline="0" dirty="0">
                <a:latin typeface="+mj-ea"/>
                <a:cs typeface="+mj-cs"/>
              </a:rPr>
              <a:t>投标单位登录进去专区后选择对应标段进行投标报名</a:t>
            </a:r>
            <a:endParaRPr lang="zh-CN" altLang="en-US" sz="2000" kern="1200" baseline="0" dirty="0">
              <a:latin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836295"/>
            <a:ext cx="5474970" cy="2865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3860800"/>
            <a:ext cx="5540488" cy="2520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431800"/>
          </a:xfrm>
        </p:spPr>
        <p:txBody>
          <a:bodyPr anchor="ctr"/>
          <a:lstStyle/>
          <a:p>
            <a:pPr algn="l">
              <a:buClrTx/>
              <a:buSzTx/>
              <a:buFontTx/>
            </a:pPr>
            <a:r>
              <a:rPr lang="zh-CN" altLang="en-US" sz="2000" dirty="0"/>
              <a:t>投标报名后进入【我的项目】选择标段进入【项目流程】，点击【投标保函】弹窗后【点击前往保函平台】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908685"/>
            <a:ext cx="5504180" cy="2561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644900"/>
            <a:ext cx="5646114" cy="2520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431800"/>
          </a:xfrm>
        </p:spPr>
        <p:txBody>
          <a:bodyPr anchor="ctr"/>
          <a:lstStyle/>
          <a:p>
            <a:pPr algn="l">
              <a:buClrTx/>
              <a:buSzTx/>
              <a:buFontTx/>
            </a:pPr>
            <a:r>
              <a:rPr lang="zh-CN" altLang="zh-CN" sz="2000"/>
              <a:t>跳转到保函平台</a:t>
            </a:r>
            <a:r>
              <a:rPr lang="zh-CN" altLang="zh-CN" sz="2000"/>
              <a:t>后，选择金融机构 </a:t>
            </a:r>
            <a:r>
              <a:rPr lang="zh-CN" altLang="en-US" sz="1200"/>
              <a:t>》</a:t>
            </a:r>
            <a:r>
              <a:rPr lang="zh-CN" altLang="zh-CN" sz="1200"/>
              <a:t>选择要申请的金融机构，点击选择后下一步</a:t>
            </a:r>
            <a:endParaRPr lang="zh-CN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622300"/>
            <a:ext cx="5565775" cy="29660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89045"/>
            <a:ext cx="5702935" cy="262953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20090"/>
          </a:xfrm>
        </p:spPr>
        <p:txBody>
          <a:bodyPr anchor="ctr"/>
          <a:lstStyle/>
          <a:p>
            <a:pPr algn="l">
              <a:buClrTx/>
              <a:buSzTx/>
              <a:buFontTx/>
            </a:pPr>
            <a:r>
              <a:rPr lang="zh-CN" altLang="zh-CN" sz="2000"/>
              <a:t>协议阅读及签章 </a:t>
            </a:r>
            <a:r>
              <a:rPr lang="zh-CN" altLang="en-US" sz="1200"/>
              <a:t>》点击【签章】生成投保申请单阅读投保申请单并</a:t>
            </a:r>
            <a:r>
              <a:rPr lang="zh-CN" altLang="en-US" sz="1200"/>
              <a:t>进行签章</a:t>
            </a:r>
            <a:endParaRPr lang="zh-CN" altLang="en-US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445" y="836295"/>
            <a:ext cx="6205220" cy="2884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3789045"/>
            <a:ext cx="6312329" cy="2880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431800"/>
          </a:xfrm>
        </p:spPr>
        <p:txBody>
          <a:bodyPr anchor="ctr"/>
          <a:lstStyle/>
          <a:p>
            <a:pPr algn="l">
              <a:buClrTx/>
              <a:buSzTx/>
              <a:buFontTx/>
            </a:pPr>
            <a:r>
              <a:rPr lang="zh-CN" altLang="zh-CN" sz="2000"/>
              <a:t>保费支付</a:t>
            </a:r>
            <a:r>
              <a:rPr lang="zh-CN" altLang="en-US" sz="1200"/>
              <a:t>》完成签章后点击【下一步】进入到支付界面，根据页面收款账户信息</a:t>
            </a:r>
            <a:r>
              <a:rPr lang="zh-CN" altLang="en-US" sz="1200"/>
              <a:t>进行线下</a:t>
            </a:r>
            <a:r>
              <a:rPr lang="zh-CN" altLang="en-US" sz="1200"/>
              <a:t>转账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764540"/>
            <a:ext cx="6164949" cy="28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860800"/>
            <a:ext cx="6146577" cy="2880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3073"/>
          <p:cNvSpPr>
            <a:spLocks noGrp="1"/>
          </p:cNvSpPr>
          <p:nvPr>
            <p:ph type="title"/>
          </p:nvPr>
        </p:nvSpPr>
        <p:spPr>
          <a:xfrm>
            <a:off x="395605" y="116205"/>
            <a:ext cx="8000365" cy="646430"/>
          </a:xfrm>
        </p:spPr>
        <p:txBody>
          <a:bodyPr anchor="ctr"/>
          <a:lstStyle/>
          <a:p>
            <a:pPr algn="l">
              <a:buClrTx/>
              <a:buSzTx/>
              <a:buFontTx/>
            </a:pPr>
            <a:r>
              <a:rPr lang="zh-CN" altLang="zh-CN" sz="2000"/>
              <a:t>生成保函 </a:t>
            </a:r>
            <a:r>
              <a:rPr lang="zh-CN" altLang="en-US" sz="1200"/>
              <a:t>》保</a:t>
            </a:r>
            <a:r>
              <a:rPr lang="zh-CN" altLang="zh-CN" sz="1200">
                <a:sym typeface="+mn-ea"/>
              </a:rPr>
              <a:t>费支付完成后，会生成一份加密协议（开标前为加密文件，开标之前信息保密），在开标时间到之后，会自动生成另一份非加密电子保函，可供预览和下载。</a:t>
            </a:r>
            <a:br>
              <a:rPr lang="zh-CN" altLang="zh-CN" sz="1200">
                <a:sym typeface="+mn-ea"/>
              </a:rPr>
            </a:br>
            <a:r>
              <a:rPr lang="zh-CN" altLang="en-US" sz="120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注意保函申请意向提交后，一般需要</a:t>
            </a:r>
            <a:r>
              <a:rPr lang="en-US" altLang="zh-CN" sz="120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5-10</a:t>
            </a:r>
            <a:r>
              <a:rPr lang="zh-CN" altLang="en-US" sz="120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分钟才能开具保函（加密）</a:t>
            </a:r>
            <a:endParaRPr lang="zh-CN" altLang="zh-CN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078230"/>
            <a:ext cx="8128000" cy="39916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3073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431800"/>
          </a:xfrm>
        </p:spPr>
        <p:txBody>
          <a:bodyPr anchor="ctr"/>
          <a:lstStyle/>
          <a:p>
            <a:pPr algn="l">
              <a:buClrTx/>
              <a:buSzTx/>
              <a:buFontTx/>
            </a:pPr>
            <a:r>
              <a:rPr lang="zh-CN" altLang="zh-CN" sz="2000"/>
              <a:t>查看保函 </a:t>
            </a:r>
            <a:r>
              <a:rPr lang="zh-CN" altLang="en-US" sz="1200"/>
              <a:t>》在首页</a:t>
            </a:r>
            <a:r>
              <a:rPr lang="en-US" altLang="zh-CN" sz="1200"/>
              <a:t>-</a:t>
            </a:r>
            <a:r>
              <a:rPr lang="zh-CN" altLang="en-US" sz="1200"/>
              <a:t>用户中心</a:t>
            </a:r>
            <a:r>
              <a:rPr lang="en-US" altLang="zh-CN" sz="1200"/>
              <a:t>-</a:t>
            </a:r>
            <a:r>
              <a:rPr lang="zh-CN" altLang="en-US" sz="1200"/>
              <a:t>我的订单</a:t>
            </a:r>
            <a:r>
              <a:rPr lang="en-US" altLang="zh-CN" sz="1200"/>
              <a:t>-</a:t>
            </a:r>
            <a:r>
              <a:rPr lang="zh-CN" altLang="en-US" sz="1200"/>
              <a:t>我的投标保函 内可以查看自己的申请中和申请完成的保函。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052195"/>
            <a:ext cx="8377555" cy="38195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922338" y="2457450"/>
            <a:ext cx="0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922338" y="2616200"/>
            <a:ext cx="1003300" cy="1231900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500" strike="noStrike" noProof="1"/>
          </a:p>
        </p:txBody>
      </p:sp>
      <p:sp>
        <p:nvSpPr>
          <p:cNvPr id="23" name="任意多边形 22"/>
          <p:cNvSpPr/>
          <p:nvPr>
            <p:custDataLst>
              <p:tags r:id="rId3"/>
            </p:custDataLst>
          </p:nvPr>
        </p:nvSpPr>
        <p:spPr>
          <a:xfrm>
            <a:off x="1925638" y="3133725"/>
            <a:ext cx="682625" cy="714375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500" strike="noStrike" noProof="1">
              <a:solidFill>
                <a:schemeClr val="bg1"/>
              </a:solidFill>
            </a:endParaRPr>
          </a:p>
        </p:txBody>
      </p:sp>
      <p:sp>
        <p:nvSpPr>
          <p:cNvPr id="15364" name="文本框 25"/>
          <p:cNvSpPr txBox="1"/>
          <p:nvPr>
            <p:custDataLst>
              <p:tags r:id="rId4"/>
            </p:custDataLst>
          </p:nvPr>
        </p:nvSpPr>
        <p:spPr>
          <a:xfrm>
            <a:off x="1979613" y="3209925"/>
            <a:ext cx="5730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PA-文本框 20"/>
          <p:cNvSpPr txBox="1"/>
          <p:nvPr>
            <p:custDataLst>
              <p:tags r:id="rId5"/>
            </p:custDataLst>
          </p:nvPr>
        </p:nvSpPr>
        <p:spPr>
          <a:xfrm flipH="1">
            <a:off x="2603812" y="3085207"/>
            <a:ext cx="5498788" cy="76289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kern="0" spc="150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至此完成办理，谢谢查阅！</a:t>
            </a:r>
            <a:endParaRPr lang="zh-CN" altLang="en-US" sz="3200" kern="0" spc="150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404_1*l_h_i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404_1*l_h_i*1_1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1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404_1*l_h_i*1_1_4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1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全屏显示(4:3)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首页 》进入首页后，插入CA锁 并点击CA登录 </vt:lpstr>
      <vt:lpstr>登录 》登录成功后，选择产品（本次以投标保函为例） 选择我的投标保函 进行申请保函的模块</vt:lpstr>
      <vt:lpstr>选择金融机构 》选择要申请的金融机构，点击选择后下一步</vt:lpstr>
      <vt:lpstr>填写经办人 》填写完经办人信息后（短信验证码会发送到填写的经办人手机上），点击获取验证码。点击    下一步 ，在下一步的页面提交授信申请</vt:lpstr>
      <vt:lpstr>申请授信 》在点击提交申请后，进入到授信页面。点击证件同步、同步单位信息后，签章授权书以及上传		文件后，点击提交。（等待授信通过·   授信通过后继续后续流程）</vt:lpstr>
      <vt:lpstr>等待授信通过 》授信提交后，等待授信通过后方可进行后续流程。</vt:lpstr>
      <vt:lpstr>查看保函 》在首页-用户中心-我的订单-我的投标保函 内可以查看自己的申请中和申请完成的保函。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首页</dc:title>
  <dc:creator>kyle</dc:creator>
  <cp:lastModifiedBy>朗朗额够0</cp:lastModifiedBy>
  <cp:revision>84</cp:revision>
  <dcterms:created xsi:type="dcterms:W3CDTF">2019-10-22T09:10:00Z</dcterms:created>
  <dcterms:modified xsi:type="dcterms:W3CDTF">2025-09-25T07:37:13Z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994456ED7AB5448AB2AB2B6D15BBD176_13</vt:lpwstr>
  </property>
</Properties>
</file>